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6023" y="1342505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Write off bad debt</a:t>
            </a:r>
            <a:br>
              <a:rPr lang="en-US" sz="6000" dirty="0"/>
            </a:br>
            <a:r>
              <a:rPr lang="en-US" sz="6000" dirty="0"/>
              <a:t>FY 2023-2024</a:t>
            </a:r>
          </a:p>
        </p:txBody>
      </p:sp>
    </p:spTree>
    <p:extLst>
      <p:ext uri="{BB962C8B-B14F-4D97-AF65-F5344CB8AC3E}">
        <p14:creationId xmlns:p14="http://schemas.microsoft.com/office/powerpoint/2010/main" val="788428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779" y="-67734"/>
            <a:ext cx="8534400" cy="1507067"/>
          </a:xfrm>
        </p:spPr>
        <p:txBody>
          <a:bodyPr/>
          <a:lstStyle/>
          <a:p>
            <a:r>
              <a:rPr lang="en-US" dirty="0"/>
              <a:t>Comparison  by Year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7142" y="1329750"/>
            <a:ext cx="4649787" cy="576262"/>
          </a:xfrm>
        </p:spPr>
        <p:txBody>
          <a:bodyPr/>
          <a:lstStyle/>
          <a:p>
            <a:r>
              <a:rPr lang="en-US" dirty="0"/>
              <a:t>FY 2023-2024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274" y="2286880"/>
            <a:ext cx="4937655" cy="3030538"/>
          </a:xfrm>
        </p:spPr>
        <p:txBody>
          <a:bodyPr/>
          <a:lstStyle/>
          <a:p>
            <a:r>
              <a:rPr lang="en-US" dirty="0"/>
              <a:t>Write Off $47,348.09</a:t>
            </a:r>
          </a:p>
          <a:p>
            <a:r>
              <a:rPr lang="en-US" dirty="0"/>
              <a:t>$19,960.13 was paid through payment arrangements instead of being sent to collections</a:t>
            </a:r>
          </a:p>
          <a:p>
            <a:r>
              <a:rPr lang="en-US" dirty="0"/>
              <a:t>$22,706.30 was collected by collection agencies making prior year write off $7,599.53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02793" y="1329750"/>
            <a:ext cx="4665134" cy="576262"/>
          </a:xfrm>
        </p:spPr>
        <p:txBody>
          <a:bodyPr/>
          <a:lstStyle/>
          <a:p>
            <a:r>
              <a:rPr lang="en-US" dirty="0"/>
              <a:t>Prior FY 2022-2023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6929" y="2286880"/>
            <a:ext cx="4929188" cy="3030538"/>
          </a:xfrm>
        </p:spPr>
        <p:txBody>
          <a:bodyPr/>
          <a:lstStyle/>
          <a:p>
            <a:r>
              <a:rPr lang="en-US" dirty="0"/>
              <a:t>Write Off $30,305.83</a:t>
            </a:r>
          </a:p>
          <a:p>
            <a:r>
              <a:rPr lang="en-US" dirty="0"/>
              <a:t>$17,171.03 was paid through payment arrangements instead of being sent to collections</a:t>
            </a:r>
          </a:p>
          <a:p>
            <a:r>
              <a:rPr lang="en-US" dirty="0"/>
              <a:t>$14,728.78 was collected by collection agencies making prior year write off $13,050.80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61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510540"/>
            <a:ext cx="4560611" cy="576262"/>
          </a:xfrm>
        </p:spPr>
        <p:txBody>
          <a:bodyPr/>
          <a:lstStyle/>
          <a:p>
            <a:pPr algn="ctr"/>
            <a:r>
              <a:rPr lang="en-US" dirty="0"/>
              <a:t>FY 2023-2024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86804131"/>
              </p:ext>
            </p:extLst>
          </p:nvPr>
        </p:nvGraphicFramePr>
        <p:xfrm>
          <a:off x="684210" y="1306750"/>
          <a:ext cx="4560613" cy="29411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473">
                  <a:extLst>
                    <a:ext uri="{9D8B030D-6E8A-4147-A177-3AD203B41FA5}">
                      <a16:colId xmlns:a16="http://schemas.microsoft.com/office/drawing/2014/main" val="2693298491"/>
                    </a:ext>
                  </a:extLst>
                </a:gridCol>
                <a:gridCol w="1130458">
                  <a:extLst>
                    <a:ext uri="{9D8B030D-6E8A-4147-A177-3AD203B41FA5}">
                      <a16:colId xmlns:a16="http://schemas.microsoft.com/office/drawing/2014/main" val="1961853314"/>
                    </a:ext>
                  </a:extLst>
                </a:gridCol>
                <a:gridCol w="1176682">
                  <a:extLst>
                    <a:ext uri="{9D8B030D-6E8A-4147-A177-3AD203B41FA5}">
                      <a16:colId xmlns:a16="http://schemas.microsoft.com/office/drawing/2014/main" val="467335351"/>
                    </a:ext>
                  </a:extLst>
                </a:gridCol>
              </a:tblGrid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CUSTOMER TYPE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 AMOUNT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088554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COMMERCIAL OWNER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2082153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COMMERCIAL 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31537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HOMEOWNER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0696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LANDLORD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705592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980424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266314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368758"/>
              </p:ext>
            </p:extLst>
          </p:nvPr>
        </p:nvGraphicFramePr>
        <p:xfrm>
          <a:off x="684210" y="4467860"/>
          <a:ext cx="4560613" cy="1982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8053">
                  <a:extLst>
                    <a:ext uri="{9D8B030D-6E8A-4147-A177-3AD203B41FA5}">
                      <a16:colId xmlns:a16="http://schemas.microsoft.com/office/drawing/2014/main" val="2688253595"/>
                    </a:ext>
                  </a:extLst>
                </a:gridCol>
                <a:gridCol w="1161098">
                  <a:extLst>
                    <a:ext uri="{9D8B030D-6E8A-4147-A177-3AD203B41FA5}">
                      <a16:colId xmlns:a16="http://schemas.microsoft.com/office/drawing/2014/main" val="2831636644"/>
                    </a:ext>
                  </a:extLst>
                </a:gridCol>
                <a:gridCol w="1221462">
                  <a:extLst>
                    <a:ext uri="{9D8B030D-6E8A-4147-A177-3AD203B41FA5}">
                      <a16:colId xmlns:a16="http://schemas.microsoft.com/office/drawing/2014/main" val="3892754138"/>
                    </a:ext>
                  </a:extLst>
                </a:gridCol>
              </a:tblGrid>
              <a:tr h="283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REASON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  AMOUNT 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>
                          <a:effectLst/>
                          <a:latin typeface="+mn-lt"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0065073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BANKRUPTCY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205239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COLLECTIONS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45,692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095281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DECEASED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1804457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47,348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0627778"/>
                  </a:ext>
                </a:extLst>
              </a:tr>
            </a:tbl>
          </a:graphicData>
        </a:graphic>
      </p:graphicFrame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BEBA297-11F1-A0D6-E4AB-E5D2C1133ACE}"/>
              </a:ext>
            </a:extLst>
          </p:cNvPr>
          <p:cNvSpPr txBox="1">
            <a:spLocks/>
          </p:cNvSpPr>
          <p:nvPr/>
        </p:nvSpPr>
        <p:spPr>
          <a:xfrm>
            <a:off x="6048584" y="510540"/>
            <a:ext cx="4560611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FY 2022-2023</a:t>
            </a:r>
          </a:p>
        </p:txBody>
      </p:sp>
      <p:graphicFrame>
        <p:nvGraphicFramePr>
          <p:cNvPr id="8" name="Content Placeholder 12">
            <a:extLst>
              <a:ext uri="{FF2B5EF4-FFF2-40B4-BE49-F238E27FC236}">
                <a16:creationId xmlns:a16="http://schemas.microsoft.com/office/drawing/2014/main" id="{C1A4419E-A2D1-6C90-4418-5BE9D0898A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0629510"/>
              </p:ext>
            </p:extLst>
          </p:nvPr>
        </p:nvGraphicFramePr>
        <p:xfrm>
          <a:off x="6096000" y="1306750"/>
          <a:ext cx="4560613" cy="29411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473">
                  <a:extLst>
                    <a:ext uri="{9D8B030D-6E8A-4147-A177-3AD203B41FA5}">
                      <a16:colId xmlns:a16="http://schemas.microsoft.com/office/drawing/2014/main" val="2693298491"/>
                    </a:ext>
                  </a:extLst>
                </a:gridCol>
                <a:gridCol w="1130458">
                  <a:extLst>
                    <a:ext uri="{9D8B030D-6E8A-4147-A177-3AD203B41FA5}">
                      <a16:colId xmlns:a16="http://schemas.microsoft.com/office/drawing/2014/main" val="1961853314"/>
                    </a:ext>
                  </a:extLst>
                </a:gridCol>
                <a:gridCol w="1176682">
                  <a:extLst>
                    <a:ext uri="{9D8B030D-6E8A-4147-A177-3AD203B41FA5}">
                      <a16:colId xmlns:a16="http://schemas.microsoft.com/office/drawing/2014/main" val="467335351"/>
                    </a:ext>
                  </a:extLst>
                </a:gridCol>
              </a:tblGrid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CUSTOMER TYPE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 AMOUNT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088554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COMMERCIAL OWNER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2082153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COMMERCIAL 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31537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HOMEOWNER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6,674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0696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LANDLORD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705592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RENTER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22,890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980424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30,306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266314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A0167E1-1EC9-F637-A505-B2E784356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124212"/>
              </p:ext>
            </p:extLst>
          </p:nvPr>
        </p:nvGraphicFramePr>
        <p:xfrm>
          <a:off x="6096000" y="4467860"/>
          <a:ext cx="4560613" cy="1982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8053">
                  <a:extLst>
                    <a:ext uri="{9D8B030D-6E8A-4147-A177-3AD203B41FA5}">
                      <a16:colId xmlns:a16="http://schemas.microsoft.com/office/drawing/2014/main" val="2688253595"/>
                    </a:ext>
                  </a:extLst>
                </a:gridCol>
                <a:gridCol w="1161098">
                  <a:extLst>
                    <a:ext uri="{9D8B030D-6E8A-4147-A177-3AD203B41FA5}">
                      <a16:colId xmlns:a16="http://schemas.microsoft.com/office/drawing/2014/main" val="2831636644"/>
                    </a:ext>
                  </a:extLst>
                </a:gridCol>
                <a:gridCol w="1221462">
                  <a:extLst>
                    <a:ext uri="{9D8B030D-6E8A-4147-A177-3AD203B41FA5}">
                      <a16:colId xmlns:a16="http://schemas.microsoft.com/office/drawing/2014/main" val="3892754138"/>
                    </a:ext>
                  </a:extLst>
                </a:gridCol>
              </a:tblGrid>
              <a:tr h="283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REASON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  AMOUNT 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>
                          <a:effectLst/>
                          <a:latin typeface="+mn-lt"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0065073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BANKRUPTCY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205239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COLLECTIONS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26,643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095281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DECEASED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2,446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1804457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30,306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06277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21010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528</TotalTime>
  <Words>172</Words>
  <Application>Microsoft Office PowerPoint</Application>
  <PresentationFormat>Widescreen</PresentationFormat>
  <Paragraphs>80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Century Gothic</vt:lpstr>
      <vt:lpstr>Wingdings 3</vt:lpstr>
      <vt:lpstr>Slice</vt:lpstr>
      <vt:lpstr>Write off bad debt FY 2023-2024</vt:lpstr>
      <vt:lpstr>Comparison  by Year</vt:lpstr>
      <vt:lpstr>PowerPoint Presentation</vt:lpstr>
    </vt:vector>
  </TitlesOfParts>
  <Company>Payson City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off bad debt FY 2020-2021</dc:title>
  <dc:creator>Audrey Camp</dc:creator>
  <cp:lastModifiedBy>Audrey Camp</cp:lastModifiedBy>
  <cp:revision>35</cp:revision>
  <cp:lastPrinted>2021-06-16T15:52:42Z</cp:lastPrinted>
  <dcterms:created xsi:type="dcterms:W3CDTF">2021-06-15T18:44:10Z</dcterms:created>
  <dcterms:modified xsi:type="dcterms:W3CDTF">2024-05-29T21:31:48Z</dcterms:modified>
</cp:coreProperties>
</file>